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  <p:sldMasterId id="2147483738" r:id="rId2"/>
  </p:sldMasterIdLst>
  <p:notesMasterIdLst>
    <p:notesMasterId r:id="rId89"/>
  </p:notesMasterIdLst>
  <p:handoutMasterIdLst>
    <p:handoutMasterId r:id="rId90"/>
  </p:handoutMasterIdLst>
  <p:sldIdLst>
    <p:sldId id="598" r:id="rId3"/>
    <p:sldId id="258" r:id="rId4"/>
    <p:sldId id="555" r:id="rId5"/>
    <p:sldId id="559" r:id="rId6"/>
    <p:sldId id="578" r:id="rId7"/>
    <p:sldId id="630" r:id="rId8"/>
    <p:sldId id="562" r:id="rId9"/>
    <p:sldId id="576" r:id="rId10"/>
    <p:sldId id="575" r:id="rId11"/>
    <p:sldId id="637" r:id="rId12"/>
    <p:sldId id="638" r:id="rId13"/>
    <p:sldId id="569" r:id="rId14"/>
    <p:sldId id="577" r:id="rId15"/>
    <p:sldId id="673" r:id="rId16"/>
    <p:sldId id="570" r:id="rId17"/>
    <p:sldId id="572" r:id="rId18"/>
    <p:sldId id="573" r:id="rId19"/>
    <p:sldId id="574" r:id="rId20"/>
    <p:sldId id="580" r:id="rId21"/>
    <p:sldId id="563" r:id="rId22"/>
    <p:sldId id="579" r:id="rId23"/>
    <p:sldId id="566" r:id="rId24"/>
    <p:sldId id="584" r:id="rId25"/>
    <p:sldId id="585" r:id="rId26"/>
    <p:sldId id="586" r:id="rId27"/>
    <p:sldId id="587" r:id="rId28"/>
    <p:sldId id="588" r:id="rId29"/>
    <p:sldId id="589" r:id="rId30"/>
    <p:sldId id="564" r:id="rId31"/>
    <p:sldId id="590" r:id="rId32"/>
    <p:sldId id="591" r:id="rId33"/>
    <p:sldId id="565" r:id="rId34"/>
    <p:sldId id="592" r:id="rId35"/>
    <p:sldId id="644" r:id="rId36"/>
    <p:sldId id="568" r:id="rId37"/>
    <p:sldId id="640" r:id="rId38"/>
    <p:sldId id="639" r:id="rId39"/>
    <p:sldId id="642" r:id="rId40"/>
    <p:sldId id="593" r:id="rId41"/>
    <p:sldId id="594" r:id="rId42"/>
    <p:sldId id="643" r:id="rId43"/>
    <p:sldId id="641" r:id="rId44"/>
    <p:sldId id="645" r:id="rId45"/>
    <p:sldId id="602" r:id="rId46"/>
    <p:sldId id="490" r:id="rId47"/>
    <p:sldId id="493" r:id="rId48"/>
    <p:sldId id="603" r:id="rId49"/>
    <p:sldId id="604" r:id="rId50"/>
    <p:sldId id="605" r:id="rId51"/>
    <p:sldId id="648" r:id="rId52"/>
    <p:sldId id="647" r:id="rId53"/>
    <p:sldId id="646" r:id="rId54"/>
    <p:sldId id="649" r:id="rId55"/>
    <p:sldId id="650" r:id="rId56"/>
    <p:sldId id="287" r:id="rId57"/>
    <p:sldId id="288" r:id="rId58"/>
    <p:sldId id="289" r:id="rId59"/>
    <p:sldId id="290" r:id="rId60"/>
    <p:sldId id="291" r:id="rId61"/>
    <p:sldId id="293" r:id="rId62"/>
    <p:sldId id="294" r:id="rId63"/>
    <p:sldId id="495" r:id="rId64"/>
    <p:sldId id="600" r:id="rId65"/>
    <p:sldId id="653" r:id="rId66"/>
    <p:sldId id="463" r:id="rId67"/>
    <p:sldId id="651" r:id="rId68"/>
    <p:sldId id="652" r:id="rId69"/>
    <p:sldId id="658" r:id="rId70"/>
    <p:sldId id="659" r:id="rId71"/>
    <p:sldId id="660" r:id="rId72"/>
    <p:sldId id="661" r:id="rId73"/>
    <p:sldId id="664" r:id="rId74"/>
    <p:sldId id="654" r:id="rId75"/>
    <p:sldId id="655" r:id="rId76"/>
    <p:sldId id="656" r:id="rId77"/>
    <p:sldId id="657" r:id="rId78"/>
    <p:sldId id="674" r:id="rId79"/>
    <p:sldId id="670" r:id="rId80"/>
    <p:sldId id="662" r:id="rId81"/>
    <p:sldId id="663" r:id="rId82"/>
    <p:sldId id="665" r:id="rId83"/>
    <p:sldId id="675" r:id="rId84"/>
    <p:sldId id="676" r:id="rId85"/>
    <p:sldId id="677" r:id="rId86"/>
    <p:sldId id="678" r:id="rId87"/>
    <p:sldId id="597" r:id="rId8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9" autoAdjust="0"/>
    <p:restoredTop sz="93742"/>
  </p:normalViewPr>
  <p:slideViewPr>
    <p:cSldViewPr>
      <p:cViewPr>
        <p:scale>
          <a:sx n="120" d="100"/>
          <a:sy n="120" d="100"/>
        </p:scale>
        <p:origin x="1408" y="416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3150" y="704850"/>
            <a:ext cx="4699000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9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6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8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133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9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1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18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9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6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3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76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2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0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64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6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2960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1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3810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3810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014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7163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311400"/>
            <a:ext cx="4040188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7" y="167163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7" y="2311400"/>
            <a:ext cx="4041775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9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102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3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05000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3124201"/>
            <a:ext cx="3008313" cy="30019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4062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59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66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381000"/>
            <a:ext cx="211455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1912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24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767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66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68580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30454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71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634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26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46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83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0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0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00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4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>
                <a:solidFill>
                  <a:srgbClr val="E7D19A"/>
                </a:solidFill>
              </a:rPr>
              <a:pPr/>
              <a:t>‹#›</a:t>
            </a:fld>
            <a:endParaRPr lang="en-US" dirty="0">
              <a:solidFill>
                <a:srgbClr val="E7D1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5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65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7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1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508000"/>
            <a:ext cx="7467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03400"/>
            <a:ext cx="7772400" cy="4445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IEZXMUM2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-70055" y="904009"/>
            <a:ext cx="9061655" cy="1991591"/>
          </a:xfrm>
        </p:spPr>
        <p:txBody>
          <a:bodyPr/>
          <a:lstStyle/>
          <a:p>
            <a:r>
              <a:rPr lang="en-US" sz="3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Speech and Language </a:t>
            </a:r>
            <a:r>
              <a:rPr lang="en-US" sz="3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Processsing</a:t>
            </a:r>
            <a:endParaRPr lang="en-US" sz="3000" b="0" dirty="0">
              <a:solidFill>
                <a:schemeClr val="tx1">
                  <a:lumMod val="85000"/>
                  <a:lumOff val="1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038600"/>
            <a:ext cx="7696200" cy="17526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Chapter 25: Conversational Agents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8315" y="3068718"/>
            <a:ext cx="658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Dan Jurafsky and James Martin</a:t>
            </a:r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86836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70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86836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166737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(0 YOU 0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0  means Kleene *</a:t>
            </a:r>
          </a:p>
          <a:p>
            <a:pPr marL="0" indent="0"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3 is the constituent # in pattern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Rules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39" y="2782670"/>
            <a:ext cx="7284861" cy="2247900"/>
          </a:xfrm>
        </p:spPr>
      </p:pic>
      <p:sp>
        <p:nvSpPr>
          <p:cNvPr id="5" name="TextBox 4"/>
          <p:cNvSpPr txBox="1"/>
          <p:nvPr/>
        </p:nvSpPr>
        <p:spPr>
          <a:xfrm>
            <a:off x="469317" y="25900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462" y="2321005"/>
            <a:ext cx="11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2304241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Ranked list of transforms</a:t>
            </a:r>
          </a:p>
        </p:txBody>
      </p:sp>
    </p:spTree>
    <p:extLst>
      <p:ext uri="{BB962C8B-B14F-4D97-AF65-F5344CB8AC3E}">
        <p14:creationId xmlns:p14="http://schemas.microsoft.com/office/powerpoint/2010/main" val="137739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30872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9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295400"/>
            <a:ext cx="8001000" cy="5029200"/>
          </a:xfrm>
        </p:spPr>
        <p:txBody>
          <a:bodyPr/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*) -&gt; (You say you 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8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8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48267"/>
            <a:ext cx="8915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4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Eliza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572000"/>
          </a:xfrm>
        </p:spPr>
        <p:txBody>
          <a:bodyPr/>
          <a:lstStyle/>
          <a:p>
            <a:r>
              <a:rPr lang="en-US" dirty="0"/>
              <a:t>Rules can refer to classes of words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Family = mother, father, brother, sister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NOUN = …</a:t>
            </a:r>
          </a:p>
          <a:p>
            <a:pPr marL="319088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Don’t reuse transforms in the same conversation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Whenever we use a transform associated with a pattern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We increment a counter for that rule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So the next time we use the next ranked transform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Some basic transforms happen during input processing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 -&gt; YOU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YOU -&gt; I</a:t>
            </a:r>
          </a:p>
        </p:txBody>
      </p:sp>
    </p:spTree>
    <p:extLst>
      <p:ext uri="{BB962C8B-B14F-4D97-AF65-F5344CB8AC3E}">
        <p14:creationId xmlns:p14="http://schemas.microsoft.com/office/powerpoint/2010/main" val="79578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  <a:p>
            <a:r>
              <a:rPr lang="en-US" dirty="0" err="1"/>
              <a:t>Anthropomorphicism</a:t>
            </a:r>
            <a:r>
              <a:rPr lang="en-US" dirty="0"/>
              <a:t> and the </a:t>
            </a:r>
            <a:r>
              <a:rPr lang="en-US" dirty="0" err="1"/>
              <a:t>Heider-Simmel</a:t>
            </a:r>
            <a:r>
              <a:rPr lang="en-US" dirty="0"/>
              <a:t> Illusion</a:t>
            </a:r>
          </a:p>
          <a:p>
            <a:pPr lvl="1"/>
            <a:r>
              <a:rPr lang="en-US" dirty="0">
                <a:hlinkClick r:id="rId3"/>
              </a:rPr>
              <a:t>https://www.youtube.com/watch?v=8FIEZXMUM2I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21650" cy="4373563"/>
          </a:xfrm>
        </p:spPr>
        <p:txBody>
          <a:bodyPr/>
          <a:lstStyle/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Colby 1971 at Stanford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</p:txBody>
      </p:sp>
    </p:spTree>
    <p:extLst>
      <p:ext uri="{BB962C8B-B14F-4D97-AF65-F5344CB8AC3E}">
        <p14:creationId xmlns:p14="http://schemas.microsoft.com/office/powerpoint/2010/main" val="2608987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28800"/>
            <a:ext cx="8077200" cy="4191000"/>
          </a:xfrm>
        </p:spPr>
        <p:txBody>
          <a:bodyPr/>
          <a:lstStyle/>
          <a:p>
            <a:r>
              <a:rPr lang="en-US" sz="2800" dirty="0"/>
              <a:t>28-year-old single man, post office clerk</a:t>
            </a:r>
          </a:p>
          <a:p>
            <a:r>
              <a:rPr lang="en-US" sz="2800" dirty="0"/>
              <a:t>no siblings and lives alone</a:t>
            </a:r>
          </a:p>
          <a:p>
            <a:r>
              <a:rPr lang="en-US" sz="2800" dirty="0"/>
              <a:t>sensitive about his physical appearance, his family, his religion, his education and the topic of sex.</a:t>
            </a:r>
          </a:p>
          <a:p>
            <a:r>
              <a:rPr lang="en-US" sz="2800" dirty="0"/>
              <a:t>hobbies are movies and gambling on horseracing, </a:t>
            </a:r>
          </a:p>
          <a:p>
            <a:r>
              <a:rPr lang="en-US" sz="2800" dirty="0"/>
              <a:t>recently attacked a bookie, claiming the bookie did not pay off in a bet. </a:t>
            </a:r>
          </a:p>
          <a:p>
            <a:r>
              <a:rPr lang="en-US" sz="2800" dirty="0"/>
              <a:t>afterwards worried about possible underworld retaliation</a:t>
            </a:r>
          </a:p>
          <a:p>
            <a:r>
              <a:rPr lang="en-US" sz="2800" dirty="0"/>
              <a:t>eager to tell his story to non-threating listeners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211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872991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281940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val="60663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066800"/>
            <a:ext cx="8153400" cy="4572000"/>
          </a:xfrm>
        </p:spPr>
        <p:txBody>
          <a:bodyPr/>
          <a:lstStyle/>
          <a:p>
            <a:r>
              <a:rPr lang="en-US" sz="2800" dirty="0"/>
              <a:t>Fear and Anger (each ranging 0-20)</a:t>
            </a:r>
          </a:p>
          <a:p>
            <a:r>
              <a:rPr lang="en-US" sz="2800" dirty="0"/>
              <a:t>Mistrust (ranging 0-15)</a:t>
            </a:r>
          </a:p>
          <a:p>
            <a:r>
              <a:rPr lang="en-US" sz="2800" dirty="0"/>
              <a:t>Initial conditions: All low</a:t>
            </a:r>
          </a:p>
          <a:p>
            <a:endParaRPr lang="en-US" sz="2800" dirty="0"/>
          </a:p>
          <a:p>
            <a:r>
              <a:rPr lang="en-US" sz="2800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sz="2800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130503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</a:t>
            </a:r>
            <a:r>
              <a:rPr lang="en-US" dirty="0" err="1"/>
              <a:t>increas</a:t>
            </a:r>
            <a:r>
              <a:rPr lang="en-US" dirty="0"/>
              <a:t>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4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868361"/>
          </a:xfrm>
        </p:spPr>
        <p:txBody>
          <a:bodyPr/>
          <a:lstStyle/>
          <a:p>
            <a:r>
              <a:rPr lang="en-US" dirty="0"/>
              <a:t>Each sentence is mapped into a conceptualization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25561"/>
            <a:ext cx="8229600" cy="5257800"/>
          </a:xfrm>
        </p:spPr>
        <p:txBody>
          <a:bodyPr/>
          <a:lstStyle/>
          <a:p>
            <a:r>
              <a:rPr lang="en-US" dirty="0"/>
              <a:t>A predication on a conceptual object</a:t>
            </a:r>
          </a:p>
          <a:p>
            <a:r>
              <a:rPr lang="en-US" dirty="0"/>
              <a:t>A predication on a relation between two objects</a:t>
            </a:r>
          </a:p>
          <a:p>
            <a:r>
              <a:rPr lang="en-US" dirty="0"/>
              <a:t>A predication on an attribute: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work?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sort of work do you do?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Where do you work?                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    (your work?)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do you do for a living?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Do you have a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occupation</a:t>
            </a:r>
          </a:p>
          <a:p>
            <a:r>
              <a:rPr lang="en-US" dirty="0"/>
              <a:t>Complex Pattern/transform rules</a:t>
            </a:r>
          </a:p>
          <a:p>
            <a:pPr lvl="2"/>
            <a:r>
              <a:rPr lang="en-US" dirty="0"/>
              <a:t>Different predicates (fear, afraid of)</a:t>
            </a:r>
          </a:p>
          <a:p>
            <a:pPr lvl="2"/>
            <a:r>
              <a:rPr lang="en-US" dirty="0"/>
              <a:t>Ordering (You are afraid of me = I frighten you)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9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" y="1653116"/>
            <a:ext cx="8436429" cy="31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368"/>
            <a:ext cx="9144000" cy="41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3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" y="2112169"/>
            <a:ext cx="8436429" cy="3175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9144000" cy="20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7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05800" y="242888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309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Chatbots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r>
              <a:rPr lang="en-US" sz="4000" i="1" dirty="0"/>
              <a:t>- SIRI, interfaces to cars, robots,</a:t>
            </a:r>
          </a:p>
          <a:p>
            <a:pPr marL="319088" lvl="1" indent="0">
              <a:buNone/>
            </a:pPr>
            <a:r>
              <a:rPr lang="en-US" sz="4000" i="1" dirty="0"/>
              <a:t>	- booking flights or restaurants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633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#1.</a:t>
            </a:r>
          </a:p>
        </p:txBody>
      </p:sp>
    </p:spTree>
    <p:extLst>
      <p:ext uri="{BB962C8B-B14F-4D97-AF65-F5344CB8AC3E}">
        <p14:creationId xmlns:p14="http://schemas.microsoft.com/office/powerpoint/2010/main" val="50929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74639"/>
            <a:ext cx="8458200" cy="4572000"/>
          </a:xfrm>
        </p:spPr>
        <p:txBody>
          <a:bodyPr/>
          <a:lstStyle/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(9) What trouble did you have with the police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     </a:t>
            </a:r>
            <a:r>
              <a:rPr lang="en-US" sz="2400" dirty="0">
                <a:solidFill>
                  <a:srgbClr val="00B050"/>
                </a:solidFill>
              </a:rPr>
              <a:t>COPS DON'T DO THEIR JOB.        </a:t>
            </a:r>
            <a:r>
              <a:rPr lang="en-US" sz="2400" i="1" dirty="0">
                <a:solidFill>
                  <a:srgbClr val="0070C0"/>
                </a:solidFill>
              </a:rPr>
              <a:t>['police’ acts as a flare]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/>
              <a:t>(10) What do they do instead?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       COPS ARREST THE WRONG PEOPLE.</a:t>
            </a:r>
            <a:br>
              <a:rPr lang="en-US" sz="2400" dirty="0"/>
            </a:br>
            <a:r>
              <a:rPr lang="en-US" sz="2400" dirty="0"/>
              <a:t>(11) They arrest the right ones sometimes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THE LAW SHOULD GET THOSE ITALIAN CROOKS.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(12) Do you know any Italian crooks?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I TRY TO AVOID THE UNDERWORLD.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(13) Are you afraid of the underworld?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THE MAFIA ARE THE WORST GANGSTERS.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(15)  Are you connected with the Mafia?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YOU KNOW, THEY KNOW ME.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(16) How do they know you?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 THEY SPY ON ME.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(20) ARE YOU SURE OF ALL THIS ?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YOU DON'T BELIEVE ME ?    </a:t>
            </a:r>
            <a:r>
              <a:rPr lang="en-US" sz="2000" i="1" dirty="0">
                <a:solidFill>
                  <a:srgbClr val="0070C0"/>
                </a:solidFill>
              </a:rPr>
              <a:t>[FEAR, ANGER, MISTRUST GO UP]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Eliza Meets Parry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idx="1"/>
          </p:nvPr>
        </p:nvSpPr>
        <p:spPr>
          <a:xfrm>
            <a:off x="554037" y="1153903"/>
            <a:ext cx="8493125" cy="5334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Good Evening.  Tell me your problems.  Please terminate input with a period or a question mark.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*People get on my nerves sometimes.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Suppose 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*You're entitled to your own opinion.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makes you think I am entitled to my own opinion?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 bothers me just to be around people in general.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 went to the track at Bay Meadows a while back.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463342"/>
            <a:ext cx="20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Vincent Cerf, RFC439</a:t>
            </a:r>
          </a:p>
        </p:txBody>
      </p:sp>
    </p:spTree>
    <p:extLst>
      <p:ext uri="{BB962C8B-B14F-4D97-AF65-F5344CB8AC3E}">
        <p14:creationId xmlns:p14="http://schemas.microsoft.com/office/powerpoint/2010/main" val="35126365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466"/>
            <a:ext cx="8610600" cy="684953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*Horseracing interests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*There's a lot of crooked gambling going on there.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*It's clear to me if not to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Do you think its likely that not to I?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gamble on horses.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*Gambling has been nothing but trouble to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*I've had experience with crooks gambling at the track.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*I've already told you enough about that.</a:t>
            </a:r>
          </a:p>
        </p:txBody>
      </p:sp>
    </p:spTree>
    <p:extLst>
      <p:ext uri="{BB962C8B-B14F-4D97-AF65-F5344CB8AC3E}">
        <p14:creationId xmlns:p14="http://schemas.microsoft.com/office/powerpoint/2010/main" val="16419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87339"/>
            <a:ext cx="7772400" cy="715961"/>
          </a:xfrm>
        </p:spPr>
        <p:txBody>
          <a:bodyPr/>
          <a:lstStyle/>
          <a:p>
            <a:r>
              <a:rPr lang="en-US" dirty="0" err="1"/>
              <a:t>Woebot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for delivering Cognitive Behavior Therapy via brief daily conversations</a:t>
            </a:r>
          </a:p>
          <a:p>
            <a:pPr lvl="1"/>
            <a:r>
              <a:rPr lang="en-US" dirty="0"/>
              <a:t>Little decision tree of language and menu responses</a:t>
            </a:r>
          </a:p>
          <a:p>
            <a:pPr lvl="1"/>
            <a:endParaRPr lang="en-US" dirty="0"/>
          </a:p>
          <a:p>
            <a:pPr marL="319088" lvl="1" indent="0">
              <a:buNone/>
            </a:pPr>
            <a:r>
              <a:rPr lang="en-US" dirty="0"/>
              <a:t>"What's going on in your world right now?"</a:t>
            </a:r>
          </a:p>
          <a:p>
            <a:pPr marL="319088" lvl="1" indent="0">
              <a:buNone/>
            </a:pPr>
            <a:r>
              <a:rPr lang="en-US" dirty="0"/>
              <a:t>"How are you feeling?"</a:t>
            </a:r>
          </a:p>
          <a:p>
            <a:pPr marL="319088" lvl="1" indent="0">
              <a:buNone/>
            </a:pPr>
            <a:r>
              <a:rPr lang="en-US" dirty="0"/>
              <a:t>In response to endorsed loneliness:</a:t>
            </a:r>
          </a:p>
          <a:p>
            <a:pPr marL="593725" lvl="2" indent="0">
              <a:buNone/>
            </a:pPr>
            <a:r>
              <a:rPr lang="en-US" dirty="0"/>
              <a:t>"I'm so sorry you're feeling lonely. I guess we all feel a little lonely sometimes"</a:t>
            </a:r>
          </a:p>
          <a:p>
            <a:r>
              <a:rPr lang="en-US" dirty="0"/>
              <a:t>In a 2-week experiment seemed to reduce depression, but not anxiety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148332"/>
            <a:ext cx="6108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Fitzpatrick, Darcy, </a:t>
            </a:r>
            <a:r>
              <a:rPr lang="en-US" dirty="0" err="1"/>
              <a:t>Vierhile</a:t>
            </a:r>
            <a:r>
              <a:rPr lang="en-US" dirty="0"/>
              <a:t>, 2017. Delivering Cognitive Behavior Therapy to Young Adults with Symptoms of Depression and Anxiety Using a Fully Automated Conversational Agent (</a:t>
            </a:r>
            <a:r>
              <a:rPr lang="en-US" dirty="0" err="1"/>
              <a:t>Woebot</a:t>
            </a:r>
            <a:r>
              <a:rPr lang="en-US" dirty="0"/>
              <a:t>): A Randomized Controlled Trial.  JMIR </a:t>
            </a:r>
            <a:r>
              <a:rPr lang="en-US" dirty="0" err="1"/>
              <a:t>Ment</a:t>
            </a:r>
            <a:r>
              <a:rPr lang="en-US" dirty="0"/>
              <a:t> Health 4:2.</a:t>
            </a:r>
          </a:p>
        </p:txBody>
      </p:sp>
    </p:spTree>
    <p:extLst>
      <p:ext uri="{BB962C8B-B14F-4D97-AF65-F5344CB8AC3E}">
        <p14:creationId xmlns:p14="http://schemas.microsoft.com/office/powerpoint/2010/main" val="312997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sz="2800" dirty="0" err="1"/>
              <a:t>Cleverbot</a:t>
            </a:r>
            <a:r>
              <a:rPr lang="en-US" sz="2800" dirty="0"/>
              <a:t> (Carpenter 2017 http://</a:t>
            </a:r>
            <a:r>
              <a:rPr lang="en-US" sz="2800" dirty="0" err="1"/>
              <a:t>www.cleverbot.com</a:t>
            </a:r>
            <a:r>
              <a:rPr lang="en-US" sz="2800" dirty="0"/>
              <a:t>)</a:t>
            </a:r>
          </a:p>
          <a:p>
            <a:r>
              <a:rPr lang="en-US" sz="2800" dirty="0"/>
              <a:t>Microsoft </a:t>
            </a:r>
            <a:r>
              <a:rPr lang="en-US" sz="2800" dirty="0" err="1"/>
              <a:t>XiaoIce</a:t>
            </a:r>
            <a:endParaRPr lang="en-US" sz="2800" dirty="0"/>
          </a:p>
          <a:p>
            <a:r>
              <a:rPr lang="en-US" sz="2800" dirty="0"/>
              <a:t>Microsoft </a:t>
            </a:r>
            <a:r>
              <a:rPr lang="en-US" sz="2800" dirty="0" err="1"/>
              <a:t>Tay</a:t>
            </a:r>
            <a:endParaRPr lang="en-US" sz="2800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648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36370"/>
              </p:ext>
            </p:extLst>
          </p:nvPr>
        </p:nvGraphicFramePr>
        <p:xfrm>
          <a:off x="304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2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(</a:t>
            </a:r>
            <a:r>
              <a:rPr lang="en-US" dirty="0" err="1"/>
              <a:t>tf-idf</a:t>
            </a:r>
            <a:r>
              <a:rPr lang="en-US" dirty="0"/>
              <a:t>) similar turn </a:t>
            </a:r>
            <a:r>
              <a:rPr lang="en-US" i="1" dirty="0"/>
              <a:t>t</a:t>
            </a:r>
            <a:r>
              <a:rPr lang="en-US" dirty="0"/>
              <a:t>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t'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603813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6365" y="557593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07226" y="4221813"/>
            <a:ext cx="1856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8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models of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Also fine to use other features like user features, or prior turns</a:t>
            </a:r>
          </a:p>
          <a:p>
            <a:r>
              <a:rPr lang="en-US" sz="3200" dirty="0"/>
              <a:t>Or non-dialogue text</a:t>
            </a:r>
          </a:p>
          <a:p>
            <a:pPr lvl="1"/>
            <a:r>
              <a:rPr lang="en-US" sz="3200" dirty="0"/>
              <a:t>COBOT </a:t>
            </a:r>
            <a:r>
              <a:rPr lang="en-US" sz="3200" dirty="0" err="1"/>
              <a:t>chatbot</a:t>
            </a:r>
            <a:r>
              <a:rPr lang="en-US" sz="3200" dirty="0"/>
              <a:t> (Isbell et al., 2000) </a:t>
            </a:r>
          </a:p>
          <a:p>
            <a:pPr lvl="2"/>
            <a:r>
              <a:rPr lang="en-US" sz="2800" dirty="0"/>
              <a:t>sentences from the Unabomber Manifesto by Theodore Kaczynski, articles on alien abduction, the scripts of “The Big Lebowski” and “Planet of the Apes”. </a:t>
            </a:r>
          </a:p>
          <a:p>
            <a:pPr lvl="1"/>
            <a:r>
              <a:rPr lang="en-US" sz="3200" dirty="0"/>
              <a:t>Wikipedia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52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chatbots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r>
              <a:rPr lang="en-US" sz="3200" dirty="0"/>
              <a:t>Think of response generation as a task of </a:t>
            </a:r>
            <a:r>
              <a:rPr lang="en-US" sz="3200" i="1" dirty="0"/>
              <a:t>transducing </a:t>
            </a:r>
            <a:r>
              <a:rPr lang="en-US" sz="3200" dirty="0"/>
              <a:t>from the user’s prior turn to the system’s turn. </a:t>
            </a:r>
          </a:p>
          <a:p>
            <a:r>
              <a:rPr lang="en-US" sz="3200" dirty="0"/>
              <a:t>Train on:</a:t>
            </a:r>
          </a:p>
          <a:p>
            <a:pPr lvl="1"/>
            <a:r>
              <a:rPr lang="en-US" sz="3200" dirty="0"/>
              <a:t>movie dialogue databases</a:t>
            </a:r>
          </a:p>
          <a:p>
            <a:pPr lvl="1"/>
            <a:r>
              <a:rPr lang="en-US" sz="3200" dirty="0"/>
              <a:t>Twitter conversations</a:t>
            </a:r>
          </a:p>
          <a:p>
            <a:r>
              <a:rPr lang="en-US" sz="3200" dirty="0"/>
              <a:t>Train a deep neural network </a:t>
            </a:r>
          </a:p>
          <a:p>
            <a:pPr lvl="1"/>
            <a:r>
              <a:rPr lang="en-US" sz="3000" dirty="0"/>
              <a:t>map from user1 turn to user2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3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 </a:t>
            </a:r>
            <a:r>
              <a:rPr lang="en-US" dirty="0" err="1"/>
              <a:t>Chatbots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Microsoft Little Bing 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小冰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42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Seq2seq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8881696" cy="4419600"/>
          </a:xfrm>
        </p:spPr>
      </p:pic>
      <p:sp>
        <p:nvSpPr>
          <p:cNvPr id="5" name="TextBox 4"/>
          <p:cNvSpPr txBox="1"/>
          <p:nvPr/>
        </p:nvSpPr>
        <p:spPr>
          <a:xfrm>
            <a:off x="685800" y="914400"/>
            <a:ext cx="72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Serban</a:t>
            </a:r>
            <a:r>
              <a:rPr lang="en-US" dirty="0"/>
              <a:t>, </a:t>
            </a:r>
            <a:r>
              <a:rPr lang="en-US" dirty="0" err="1"/>
              <a:t>Iulian</a:t>
            </a:r>
            <a:r>
              <a:rPr lang="en-US" dirty="0"/>
              <a:t> V., Alessandro </a:t>
            </a:r>
            <a:r>
              <a:rPr lang="en-US" dirty="0" err="1"/>
              <a:t>Sordoni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, and Joelle </a:t>
            </a:r>
            <a:r>
              <a:rPr lang="en-US" dirty="0" err="1"/>
              <a:t>Pineau</a:t>
            </a:r>
            <a:r>
              <a:rPr lang="en-US" dirty="0"/>
              <a:t>.  2015.  "Building End-To-End Dialogue Systems Using Generative Hierarchical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1331908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neural </a:t>
            </a:r>
            <a:r>
              <a:rPr lang="en-US" dirty="0" err="1"/>
              <a:t>chatbot</a:t>
            </a:r>
            <a:r>
              <a:rPr lang="en-US" dirty="0"/>
              <a:t>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2960914"/>
          </a:xfrm>
        </p:spPr>
      </p:pic>
      <p:sp>
        <p:nvSpPr>
          <p:cNvPr id="5" name="TextBox 4"/>
          <p:cNvSpPr txBox="1"/>
          <p:nvPr/>
        </p:nvSpPr>
        <p:spPr>
          <a:xfrm>
            <a:off x="1066799" y="5194300"/>
            <a:ext cx="7848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Ohh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I’ve never seen that! How long does it take you guys to learn the drill?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Like 2 weeks ago!!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24" y="541020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75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/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764567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II: Frame-based dialog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82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around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7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304800" y="533400"/>
            <a:ext cx="4140200" cy="6200975"/>
          </a:xfrm>
        </p:spPr>
      </p:pic>
      <p:pic>
        <p:nvPicPr>
          <p:cNvPr id="8" name="Content Placeholder 7" descr="siri3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802" b="15652"/>
          <a:stretch/>
        </p:blipFill>
        <p:spPr>
          <a:xfrm>
            <a:off x="4800600" y="609600"/>
            <a:ext cx="3928533" cy="5893918"/>
          </a:xfrm>
        </p:spPr>
      </p:pic>
    </p:spTree>
    <p:extLst>
      <p:ext uri="{BB962C8B-B14F-4D97-AF65-F5344CB8AC3E}">
        <p14:creationId xmlns:p14="http://schemas.microsoft.com/office/powerpoint/2010/main" val="15542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27000" y="-76200"/>
            <a:ext cx="4445000" cy="66574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8466"/>
            <a:ext cx="4343400" cy="7709535"/>
          </a:xfrm>
        </p:spPr>
      </p:pic>
    </p:spTree>
    <p:extLst>
      <p:ext uri="{BB962C8B-B14F-4D97-AF65-F5344CB8AC3E}">
        <p14:creationId xmlns:p14="http://schemas.microsoft.com/office/powerpoint/2010/main" val="19077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in February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17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-45787"/>
            <a:ext cx="3886200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48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-45787"/>
            <a:ext cx="3886199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33321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34042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r>
              <a:rPr lang="en-US" sz="2800" dirty="0"/>
              <a:t>A set of </a:t>
            </a:r>
            <a:r>
              <a:rPr lang="en-US" sz="2800" b="1" dirty="0"/>
              <a:t>slots</a:t>
            </a:r>
            <a:r>
              <a:rPr lang="en-US" sz="2800" dirty="0"/>
              <a:t>, to be filled with information of a given </a:t>
            </a:r>
            <a:r>
              <a:rPr lang="en-US" sz="2800" b="1" dirty="0"/>
              <a:t>type</a:t>
            </a:r>
          </a:p>
          <a:p>
            <a:r>
              <a:rPr lang="en-US" sz="2800" dirty="0"/>
              <a:t>Each associated with a </a:t>
            </a:r>
            <a:r>
              <a:rPr lang="en-US" sz="2800" b="1" dirty="0"/>
              <a:t>question</a:t>
            </a:r>
            <a:r>
              <a:rPr lang="en-US" sz="2800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121090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36" y="2602245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4706497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108253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274639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6324600" y="5334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1323498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types can be complex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</a:rPr>
              <a:t>The type </a:t>
            </a:r>
            <a:r>
              <a:rPr lang="en-US" sz="2800" i="1" dirty="0">
                <a:solidFill>
                  <a:srgbClr val="008000"/>
                </a:solidFill>
              </a:rPr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2819400"/>
            <a:ext cx="883031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9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1096961"/>
          </a:xfrm>
        </p:spPr>
        <p:txBody>
          <a:bodyPr/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334961"/>
          </a:xfrm>
        </p:spPr>
        <p:txBody>
          <a:bodyPr/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749961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 err="1"/>
              <a:t>Sytem</a:t>
            </a:r>
            <a:r>
              <a:rPr lang="en-US" dirty="0"/>
              <a:t>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95400"/>
            <a:ext cx="8077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3124200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846" y="5257800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1683552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Real dialogue involves give and take!</a:t>
            </a:r>
          </a:p>
          <a:p>
            <a:r>
              <a:rPr lang="en-US" sz="2800" dirty="0"/>
              <a:t>In travel planning, users might want to say something that is not the direct answer to the question.</a:t>
            </a:r>
          </a:p>
          <a:p>
            <a:r>
              <a:rPr lang="en-US" sz="2800" dirty="0"/>
              <a:t>For example answering more than one question in a sentence:</a:t>
            </a:r>
          </a:p>
          <a:p>
            <a:endParaRPr lang="en-US" sz="2800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6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162011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dialog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1517707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9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05200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95084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991600" cy="5257800"/>
          </a:xfrm>
        </p:spPr>
        <p:txBody>
          <a:bodyPr/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95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9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Men are all alike.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IN WHAT WAY</a:t>
            </a:r>
            <a:br>
              <a:rPr lang="en-US" sz="2800" dirty="0"/>
            </a:br>
            <a:r>
              <a:rPr lang="en-US" sz="2800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sz="2800" dirty="0"/>
              <a:t>Well, my boyfriend made me come here.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sz="2800" dirty="0"/>
              <a:t>He says I'm depressed much of the time.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sz="2800" dirty="0"/>
              <a:t>...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sz="2800" dirty="0"/>
            </a:br>
            <a:r>
              <a:rPr lang="en-US" sz="2800" dirty="0"/>
              <a:t>My father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615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21" b="-13521"/>
          <a:stretch>
            <a:fillRect/>
          </a:stretch>
        </p:blipFill>
        <p:spPr>
          <a:xfrm>
            <a:off x="228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3505200" y="3048000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124200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5867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47063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1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64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981200"/>
            <a:ext cx="8610600" cy="4038600"/>
          </a:xfrm>
        </p:spPr>
        <p:txBody>
          <a:bodyPr/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1187301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"/>
            <a:ext cx="7772400" cy="1219200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Domain and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 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Domain: AIRLINE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Intent: SHOWFLIGHT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9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66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81600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686986" y="1653015"/>
            <a:ext cx="802976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48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7933433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74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915400" cy="639761"/>
          </a:xfrm>
        </p:spPr>
        <p:txBody>
          <a:bodyPr/>
          <a:lstStyle/>
          <a:p>
            <a:r>
              <a:rPr lang="en-US" sz="3600" dirty="0"/>
              <a:t>Other components of SIRI-style architectures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6" y="1612792"/>
            <a:ext cx="9029774" cy="4546816"/>
          </a:xfrm>
        </p:spPr>
      </p:pic>
      <p:sp>
        <p:nvSpPr>
          <p:cNvPr id="7" name="TextBox 6"/>
          <p:cNvSpPr txBox="1"/>
          <p:nvPr/>
        </p:nvSpPr>
        <p:spPr>
          <a:xfrm>
            <a:off x="5562600" y="6334596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/>
                <a:cs typeface="Calibri"/>
              </a:rPr>
              <a:t>Figure from Jerome </a:t>
            </a:r>
            <a:r>
              <a:rPr lang="en-US" sz="2000" b="1" dirty="0" err="1">
                <a:latin typeface="Calibri"/>
                <a:cs typeface="Calibri"/>
              </a:rPr>
              <a:t>Bellegarda</a:t>
            </a:r>
            <a:endParaRPr lang="en-US" sz="2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220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981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66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"/>
            <a:ext cx="8763000" cy="40386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696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304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67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95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18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 Design:</a:t>
            </a:r>
            <a:br>
              <a:rPr lang="en-US" dirty="0"/>
            </a:br>
            <a:r>
              <a:rPr lang="en-US" dirty="0"/>
              <a:t>User-centered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41148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Study the user and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Build simulations</a:t>
            </a:r>
          </a:p>
          <a:p>
            <a:pPr marL="274638" lvl="1" indent="0">
              <a:buNone/>
            </a:pPr>
            <a:r>
              <a:rPr lang="en-US" sz="3200" dirty="0"/>
              <a:t>"Wizard of Oz study"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Iteratively test the design on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1800" y="924889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Gould and Lewis 1985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3556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32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Machine learning systems replicate biases that occurred in the training data. </a:t>
            </a:r>
          </a:p>
          <a:p>
            <a:r>
              <a:rPr lang="en-US" dirty="0"/>
              <a:t>Microsoft's Tay chatbot</a:t>
            </a:r>
          </a:p>
          <a:p>
            <a:pPr lvl="1"/>
            <a:r>
              <a:rPr lang="en-US" dirty="0"/>
              <a:t>Went live on Twitter in 2016</a:t>
            </a:r>
          </a:p>
          <a:p>
            <a:pPr lvl="1"/>
            <a:r>
              <a:rPr lang="en-US" dirty="0"/>
              <a:t>Taken offline 16 hours later</a:t>
            </a:r>
          </a:p>
          <a:p>
            <a:r>
              <a:rPr lang="en-US" dirty="0"/>
              <a:t>In </a:t>
            </a:r>
            <a:r>
              <a:rPr lang="en-US" sz="2400" dirty="0"/>
              <a:t>that time it had started posting racial slurs, conspiracy theories, and personal attacks</a:t>
            </a:r>
          </a:p>
          <a:p>
            <a:pPr lvl="1"/>
            <a:r>
              <a:rPr lang="en-US" sz="2200" dirty="0"/>
              <a:t>Learned from user interactions (Neff and Nagy 2016)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548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Machine learning systems replicate biases that occurred in the training data. </a:t>
            </a:r>
          </a:p>
          <a:p>
            <a:r>
              <a:rPr lang="en-US" dirty="0"/>
              <a:t>Dialog datasets</a:t>
            </a:r>
          </a:p>
          <a:p>
            <a:pPr lvl="1"/>
            <a:r>
              <a:rPr lang="en-US" dirty="0"/>
              <a:t>Henderson et al. (2017) examined standard datasets (Twitter, Reddit, movie dialogs)</a:t>
            </a:r>
          </a:p>
          <a:p>
            <a:pPr lvl="1"/>
            <a:r>
              <a:rPr lang="en-US" dirty="0"/>
              <a:t>Found examples of hate speech, offensive language, and bias</a:t>
            </a:r>
          </a:p>
          <a:p>
            <a:pPr lvl="2"/>
            <a:r>
              <a:rPr lang="en-US" dirty="0"/>
              <a:t>Both in the original training data, and in the output of chatbots trained on the data. </a:t>
            </a:r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9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Design: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Remember this was noticed in the days of </a:t>
            </a:r>
            <a:r>
              <a:rPr lang="en-US" dirty="0" err="1"/>
              <a:t>Weizenbaum</a:t>
            </a:r>
            <a:endParaRPr lang="en-US" dirty="0"/>
          </a:p>
          <a:p>
            <a:r>
              <a:rPr lang="en-US" dirty="0"/>
              <a:t>Agents may record sensitive data</a:t>
            </a:r>
          </a:p>
          <a:p>
            <a:pPr lvl="1"/>
            <a:r>
              <a:rPr lang="en-US" dirty="0"/>
              <a:t>(e.g. “Computer, turn on the lights [an-</a:t>
            </a:r>
            <a:r>
              <a:rPr lang="en-US" dirty="0" err="1"/>
              <a:t>swers</a:t>
            </a:r>
            <a:r>
              <a:rPr lang="en-US" dirty="0"/>
              <a:t> the phone –Hi, yes, my password is...”], </a:t>
            </a:r>
          </a:p>
          <a:p>
            <a:r>
              <a:rPr lang="en-US" dirty="0"/>
              <a:t>Which may then be used to train a seq2seq conversational model.</a:t>
            </a:r>
          </a:p>
          <a:p>
            <a:r>
              <a:rPr lang="en-US" sz="2400" dirty="0"/>
              <a:t>Henderson et al (2017) showed they could recover such information by giving a seq2seq model </a:t>
            </a:r>
            <a:r>
              <a:rPr lang="en-US" sz="2400" dirty="0" err="1"/>
              <a:t>keyphrases</a:t>
            </a:r>
            <a:r>
              <a:rPr lang="en-US" sz="2400" dirty="0"/>
              <a:t> (e.g., "password is")</a:t>
            </a:r>
          </a:p>
          <a:p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63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Design: Gender 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382000" cy="4572000"/>
          </a:xfrm>
        </p:spPr>
        <p:txBody>
          <a:bodyPr/>
          <a:lstStyle/>
          <a:p>
            <a:r>
              <a:rPr lang="en-US" dirty="0"/>
              <a:t>Dialog agents overwhelmingly given female names, perpetuating female servant stereotype(</a:t>
            </a:r>
            <a:r>
              <a:rPr lang="en-US" dirty="0" err="1"/>
              <a:t>Paolino</a:t>
            </a:r>
            <a:r>
              <a:rPr lang="en-US" dirty="0"/>
              <a:t>, 2017). </a:t>
            </a:r>
          </a:p>
          <a:p>
            <a:r>
              <a:rPr lang="en-US" dirty="0"/>
              <a:t>Responses from commercial dialog agents when users use sexually harassing language</a:t>
            </a:r>
            <a:r>
              <a:rPr lang="en-US" dirty="0">
                <a:sym typeface="Wingdings" pitchFamily="2" charset="2"/>
              </a:rPr>
              <a:t> (Fessler 2017):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AD189-C4A4-E04D-AA0B-54F94809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281664"/>
            <a:ext cx="4953000" cy="35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49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24000"/>
            <a:ext cx="8991600" cy="4724400"/>
          </a:xfrm>
        </p:spPr>
        <p:txBody>
          <a:bodyPr/>
          <a:lstStyle/>
          <a:p>
            <a:r>
              <a:rPr lang="en-US" sz="3200" dirty="0"/>
              <a:t>State of the art:</a:t>
            </a:r>
          </a:p>
          <a:p>
            <a:pPr lvl="1"/>
            <a:r>
              <a:rPr lang="en-US" sz="3200" dirty="0" err="1"/>
              <a:t>Chatbots</a:t>
            </a:r>
            <a:r>
              <a:rPr lang="en-US" sz="3200" dirty="0"/>
              <a:t>: </a:t>
            </a:r>
          </a:p>
          <a:p>
            <a:pPr lvl="2"/>
            <a:r>
              <a:rPr lang="en-US" sz="2800" dirty="0"/>
              <a:t>Simple rule-based systems</a:t>
            </a:r>
          </a:p>
          <a:p>
            <a:pPr lvl="2"/>
            <a:r>
              <a:rPr lang="en-US" sz="2800" dirty="0"/>
              <a:t>IR or Neural networks: mine datasets of conversations.</a:t>
            </a:r>
          </a:p>
          <a:p>
            <a:pPr lvl="1"/>
            <a:r>
              <a:rPr lang="en-US" sz="3200" dirty="0"/>
              <a:t>Frame-based systems: </a:t>
            </a:r>
          </a:p>
          <a:p>
            <a:pPr lvl="2"/>
            <a:r>
              <a:rPr lang="en-US" sz="2800" dirty="0"/>
              <a:t>hand-written rules for slot fillers</a:t>
            </a:r>
          </a:p>
          <a:p>
            <a:pPr lvl="2"/>
            <a:r>
              <a:rPr lang="en-US" sz="2800" dirty="0"/>
              <a:t>ML classifiers to fill slots</a:t>
            </a:r>
          </a:p>
          <a:p>
            <a:r>
              <a:rPr lang="en-US" sz="3200" dirty="0"/>
              <a:t>What’s the future?</a:t>
            </a:r>
          </a:p>
          <a:p>
            <a:pPr lvl="1"/>
            <a:r>
              <a:rPr lang="en-US" sz="3200" dirty="0"/>
              <a:t>Key direction: Integrating goal-based and </a:t>
            </a:r>
            <a:r>
              <a:rPr lang="en-US" sz="3200" dirty="0" err="1"/>
              <a:t>chatbot</a:t>
            </a:r>
            <a:r>
              <a:rPr lang="en-US" sz="3200" dirty="0"/>
              <a:t>-based systems</a:t>
            </a:r>
          </a:p>
        </p:txBody>
      </p:sp>
    </p:spTree>
    <p:extLst>
      <p:ext uri="{BB962C8B-B14F-4D97-AF65-F5344CB8AC3E}">
        <p14:creationId xmlns:p14="http://schemas.microsoft.com/office/powerpoint/2010/main" val="2647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914400"/>
          </a:xfrm>
        </p:spPr>
        <p:txBody>
          <a:bodyPr/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514575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11661</TotalTime>
  <Words>3390</Words>
  <Application>Microsoft Macintosh PowerPoint</Application>
  <PresentationFormat>On-screen Show (4:3)</PresentationFormat>
  <Paragraphs>621</Paragraphs>
  <Slides>86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1" baseType="lpstr">
      <vt:lpstr>ＭＳ Ｐゴシック</vt:lpstr>
      <vt:lpstr>Yuanti SC</vt:lpstr>
      <vt:lpstr>Arial</vt:lpstr>
      <vt:lpstr>Calibri</vt:lpstr>
      <vt:lpstr>Courier</vt:lpstr>
      <vt:lpstr>Franklin Gothic Book</vt:lpstr>
      <vt:lpstr>Lucida Sans</vt:lpstr>
      <vt:lpstr>Perpetua</vt:lpstr>
      <vt:lpstr>Times</vt:lpstr>
      <vt:lpstr>Times New Roman</vt:lpstr>
      <vt:lpstr>Verdana</vt:lpstr>
      <vt:lpstr>Wingdings</vt:lpstr>
      <vt:lpstr>Wingdings 2</vt:lpstr>
      <vt:lpstr>4_Equity</vt:lpstr>
      <vt:lpstr>NLP-jurafsky</vt:lpstr>
      <vt:lpstr>Speech and Language Processsing</vt:lpstr>
      <vt:lpstr>Conversational Agents   AKA  Dialog Agents</vt:lpstr>
      <vt:lpstr>Two classes of systems</vt:lpstr>
      <vt:lpstr>Part I:  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Eliza Rules</vt:lpstr>
      <vt:lpstr>PowerPoint Presentation</vt:lpstr>
      <vt:lpstr>Keywords are ranked from specific to general</vt:lpstr>
      <vt:lpstr>NONE</vt:lpstr>
      <vt:lpstr>Memory</vt:lpstr>
      <vt:lpstr>Other Eliza stuff</vt:lpstr>
      <vt:lpstr>Some implications</vt:lpstr>
      <vt:lpstr>Parry</vt:lpstr>
      <vt:lpstr>Parry’s persona</vt:lpstr>
      <vt:lpstr>Parry’s Architecture</vt:lpstr>
      <vt:lpstr>Affect variables</vt:lpstr>
      <vt:lpstr>Lots of complex I-O rules</vt:lpstr>
      <vt:lpstr>Flare concepts</vt:lpstr>
      <vt:lpstr>Each sentence is mapped into a conceptualization</vt:lpstr>
      <vt:lpstr>Detecting Other’s Intent</vt:lpstr>
      <vt:lpstr>Detecting Other’s Intent</vt:lpstr>
      <vt:lpstr>A Parry conversation</vt:lpstr>
      <vt:lpstr>PowerPoint Presentation</vt:lpstr>
      <vt:lpstr>When fear is high, the model won’t discuss its beliefs</vt:lpstr>
      <vt:lpstr>Eliza Meets Parry</vt:lpstr>
      <vt:lpstr>PowerPoint Presentation</vt:lpstr>
      <vt:lpstr>Woebot</vt:lpstr>
      <vt:lpstr>IR-based chatbots</vt:lpstr>
      <vt:lpstr>A Cleverbot conversation</vt:lpstr>
      <vt:lpstr>Two IR-based chatbot architectures</vt:lpstr>
      <vt:lpstr>IR-based models of chatbots</vt:lpstr>
      <vt:lpstr>Neural chatbots</vt:lpstr>
      <vt:lpstr>Seq2seq architecture</vt:lpstr>
      <vt:lpstr>Sample neural chatbot output</vt:lpstr>
      <vt:lpstr>Chatbots: pro and con</vt:lpstr>
      <vt:lpstr>II: Frame-based dialog agents</vt:lpstr>
      <vt:lpstr>SIRI around 2014</vt:lpstr>
      <vt:lpstr>PowerPoint Presentation</vt:lpstr>
      <vt:lpstr>PowerPoint Presentation</vt:lpstr>
      <vt:lpstr>SIRI in February 2017</vt:lpstr>
      <vt:lpstr>PowerPoint Presentation</vt:lpstr>
      <vt:lpstr>PowerPoint Presentation</vt:lpstr>
      <vt:lpstr>Frame-based dialog agents</vt:lpstr>
      <vt:lpstr>The Frame</vt:lpstr>
      <vt:lpstr>Frame-based dialogue agents</vt:lpstr>
      <vt:lpstr>PowerPoint Presentation</vt:lpstr>
      <vt:lpstr>Slot types can be complex</vt:lpstr>
      <vt:lpstr>Control structure for frame-based dialog</vt:lpstr>
      <vt:lpstr>Finite State Dialog Manager</vt:lpstr>
      <vt:lpstr>Finite-state dialog managers</vt:lpstr>
      <vt:lpstr>Dialogue Initiative</vt:lpstr>
      <vt:lpstr>Sytem Initiative</vt:lpstr>
      <vt:lpstr>Problems with System Initiative</vt:lpstr>
      <vt:lpstr>Single initiative + universals</vt:lpstr>
      <vt:lpstr>Instead, the GUS architecture</vt:lpstr>
      <vt:lpstr>Frames are mixed-initiative</vt:lpstr>
      <vt:lpstr>Natural Language Understanding for filling dialog slots</vt:lpstr>
      <vt:lpstr>Natural Language Understanding for filling slots</vt:lpstr>
      <vt:lpstr>Natural Language Understanding for filling slots</vt:lpstr>
      <vt:lpstr>Rule-based Slot-filling</vt:lpstr>
      <vt:lpstr>Siri uses GUS architecture: Condition-Action Rules</vt:lpstr>
      <vt:lpstr>Rule sets</vt:lpstr>
      <vt:lpstr>Part of ontology for meeting task</vt:lpstr>
      <vt:lpstr>PowerPoint Presentation</vt:lpstr>
      <vt:lpstr>Machine learning for slot-filling: </vt:lpstr>
      <vt:lpstr>Machine learning for slot-filling: Domain and Intent</vt:lpstr>
      <vt:lpstr>Machine learning for slot-filling: Slot presence</vt:lpstr>
      <vt:lpstr>Machine learning for slot-filling: Slot filler</vt:lpstr>
      <vt:lpstr>More sophisticated algorithm for slot filling: IOB Tagging</vt:lpstr>
      <vt:lpstr>More sophisticated algorithm for slot filling: IOB Tagging</vt:lpstr>
      <vt:lpstr>Other components of SIRI-style architectures</vt:lpstr>
      <vt:lpstr>Evaluation</vt:lpstr>
      <vt:lpstr>Evaluation Metrics</vt:lpstr>
      <vt:lpstr>Dialog System Design: User-centered Design</vt:lpstr>
      <vt:lpstr>Ethical Issues in Dialog System Design</vt:lpstr>
      <vt:lpstr>Ethical Issues in Dialog System Design</vt:lpstr>
      <vt:lpstr>Ethical Issues in Dialog System Design: Privacy</vt:lpstr>
      <vt:lpstr>Ethical Issues in Dialog System Design: Gender equality</vt:lpstr>
      <vt:lpstr>Summary</vt:lpstr>
    </vt:vector>
  </TitlesOfParts>
  <Manager/>
  <Company>Stanford University</Company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Microsoft Office User</cp:lastModifiedBy>
  <cp:revision>346</cp:revision>
  <dcterms:created xsi:type="dcterms:W3CDTF">2009-02-11T19:56:22Z</dcterms:created>
  <dcterms:modified xsi:type="dcterms:W3CDTF">2018-08-14T02:10:45Z</dcterms:modified>
  <cp:category/>
</cp:coreProperties>
</file>